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sldIdLst>
    <p:sldId id="263" r:id="rId4"/>
    <p:sldId id="266" r:id="rId5"/>
    <p:sldId id="264" r:id="rId6"/>
    <p:sldId id="270" r:id="rId7"/>
    <p:sldId id="265" r:id="rId8"/>
    <p:sldId id="271" r:id="rId9"/>
    <p:sldId id="269" r:id="rId10"/>
    <p:sldId id="268" r:id="rId11"/>
    <p:sldId id="267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04" autoAdjust="0"/>
  </p:normalViewPr>
  <p:slideViewPr>
    <p:cSldViewPr showGuides="1">
      <p:cViewPr varScale="1">
        <p:scale>
          <a:sx n="70" d="100"/>
          <a:sy n="70" d="100"/>
        </p:scale>
        <p:origin x="125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672110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203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2879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9"/>
            <a:ext cx="6842125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>
            <a:extLst>
              <a:ext uri="{FF2B5EF4-FFF2-40B4-BE49-F238E27FC236}">
                <a16:creationId xmlns:a16="http://schemas.microsoft.com/office/drawing/2014/main" id="{20782158-7AF3-42B8-A95E-9AE7AC80BF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9552" y="2276872"/>
            <a:ext cx="2162090" cy="159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DC112-7FE1-4949-997D-1BCC7F8E4CCE}"/>
              </a:ext>
            </a:extLst>
          </p:cNvPr>
          <p:cNvSpPr txBox="1"/>
          <p:nvPr userDrawn="1"/>
        </p:nvSpPr>
        <p:spPr>
          <a:xfrm>
            <a:off x="179512" y="652501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23C9881-DC19-44C1-8307-96C20AE8129F}" type="slidenum">
              <a:rPr lang="it-IT" sz="1200" smtClean="0"/>
              <a:pPr/>
              <a:t>‹#›</a:t>
            </a:fld>
            <a:endParaRPr lang="it-IT" sz="12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1F0A139-8303-4E02-94E1-3E5DCC6D7BF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884368" y="5864550"/>
            <a:ext cx="1080120" cy="79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5A095BB-9E14-41BA-8B39-32305A4609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71842" y="620688"/>
            <a:ext cx="1800316" cy="133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paolo.boffetta@unibo.it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Scuola di Specializzazione in Medicina del Lavoro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Direttore: Prof. Paolo </a:t>
            </a:r>
            <a:r>
              <a:rPr lang="it-IT" dirty="0" err="1"/>
              <a:t>Boffetta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Dipartimento di Scienze Mediche e Chirurgiche (DIMEC)</a:t>
            </a: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Skills da raggiungere secondo il D.I. 68/2015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539552" y="980728"/>
            <a:ext cx="8424862" cy="5616624"/>
          </a:xfrm>
        </p:spPr>
        <p:txBody>
          <a:bodyPr/>
          <a:lstStyle/>
          <a:p>
            <a:r>
              <a:rPr lang="it-IT" sz="1600" dirty="0"/>
              <a:t>Ai sensi del D.I. n. 68/2015 lo specialista in Medicina del Lavoro deve aver maturato conoscenze teoriche, scientifiche e professionali in: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Impiantistica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Chimica industriale e tecnologica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Statistica e metodologia epidemiologica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Fisiologia e psicologia del lavoro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Ergonomia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Tossicologia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Radiobiologia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Igiene del lavoro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Clinica delle malattie da lavoro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Clinica medica e branche specialistiche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Terapia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Organizzazione del primo soccorso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Terapia d'urgenza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Medicina legale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Scienze giuridiche del lavoro e della comunicazione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600" dirty="0"/>
              <a:t>Economia e gestione delle imprese</a:t>
            </a:r>
          </a:p>
        </p:txBody>
      </p:sp>
    </p:spTree>
    <p:extLst>
      <p:ext uri="{BB962C8B-B14F-4D97-AF65-F5344CB8AC3E}">
        <p14:creationId xmlns:p14="http://schemas.microsoft.com/office/powerpoint/2010/main" val="260634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b="1" u="sng" dirty="0"/>
              <a:t>I anno </a:t>
            </a: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 anno</a:t>
            </a: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694702"/>
              </p:ext>
            </p:extLst>
          </p:nvPr>
        </p:nvGraphicFramePr>
        <p:xfrm>
          <a:off x="1605121" y="1484783"/>
          <a:ext cx="6351255" cy="1660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2431">
                  <a:extLst>
                    <a:ext uri="{9D8B030D-6E8A-4147-A177-3AD203B41FA5}">
                      <a16:colId xmlns:a16="http://schemas.microsoft.com/office/drawing/2014/main" val="655028071"/>
                    </a:ext>
                  </a:extLst>
                </a:gridCol>
                <a:gridCol w="3118824">
                  <a:extLst>
                    <a:ext uri="{9D8B030D-6E8A-4147-A177-3AD203B41FA5}">
                      <a16:colId xmlns:a16="http://schemas.microsoft.com/office/drawing/2014/main" val="3345339727"/>
                    </a:ext>
                  </a:extLst>
                </a:gridCol>
              </a:tblGrid>
              <a:tr h="226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Diritto del lavoro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639630"/>
                  </a:ext>
                </a:extLst>
              </a:tr>
              <a:tr h="226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Psicologia sociale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413080"/>
                  </a:ext>
                </a:extLst>
              </a:tr>
              <a:tr h="226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Statistica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44462"/>
                  </a:ext>
                </a:extLst>
              </a:tr>
              <a:tr h="172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Igiene del lavoro 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30342"/>
                  </a:ext>
                </a:extLst>
              </a:tr>
              <a:tr h="172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Malattie e infortuni da lavoro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140691"/>
                  </a:ext>
                </a:extLst>
              </a:tr>
              <a:tr h="172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Medicina del Lavoro I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Introduzione all'epidemiologia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55037"/>
                  </a:ext>
                </a:extLst>
              </a:tr>
              <a:tr h="172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Medicina del Lavoro I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Sorveglianza sanitaria e MP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159368"/>
                  </a:ext>
                </a:extLst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555070"/>
              </p:ext>
            </p:extLst>
          </p:nvPr>
        </p:nvGraphicFramePr>
        <p:xfrm>
          <a:off x="1605121" y="3533964"/>
          <a:ext cx="6351255" cy="2042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2431">
                  <a:extLst>
                    <a:ext uri="{9D8B030D-6E8A-4147-A177-3AD203B41FA5}">
                      <a16:colId xmlns:a16="http://schemas.microsoft.com/office/drawing/2014/main" val="3658434978"/>
                    </a:ext>
                  </a:extLst>
                </a:gridCol>
                <a:gridCol w="3118824">
                  <a:extLst>
                    <a:ext uri="{9D8B030D-6E8A-4147-A177-3AD203B41FA5}">
                      <a16:colId xmlns:a16="http://schemas.microsoft.com/office/drawing/2014/main" val="1652354608"/>
                    </a:ext>
                  </a:extLst>
                </a:gridCol>
              </a:tblGrid>
              <a:tr h="285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Informatica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74284"/>
                  </a:ext>
                </a:extLst>
              </a:tr>
              <a:tr h="285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Inglese Scientifico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035045"/>
                  </a:ext>
                </a:extLst>
              </a:tr>
              <a:tr h="217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Sorveglianza sanitaria e MP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096422"/>
                  </a:ext>
                </a:extLst>
              </a:tr>
              <a:tr h="217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Prevenzione basata su prove di efficacia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39025"/>
                  </a:ext>
                </a:extLst>
              </a:tr>
              <a:tr h="217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Igiene del lavoro II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670274"/>
                  </a:ext>
                </a:extLst>
              </a:tr>
              <a:tr h="217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Igiene del lavoro III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325645"/>
                  </a:ext>
                </a:extLst>
              </a:tr>
              <a:tr h="217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Tossicologia 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431222"/>
                  </a:ext>
                </a:extLst>
              </a:tr>
              <a:tr h="285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Interna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137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33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072904"/>
            <a:ext cx="8424862" cy="4320381"/>
          </a:xfrm>
        </p:spPr>
        <p:txBody>
          <a:bodyPr/>
          <a:lstStyle/>
          <a:p>
            <a:r>
              <a:rPr lang="it-IT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III anno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IV anno</a:t>
            </a:r>
          </a:p>
          <a:p>
            <a:endParaRPr lang="it-IT" dirty="0"/>
          </a:p>
        </p:txBody>
      </p:sp>
      <p:sp>
        <p:nvSpPr>
          <p:cNvPr id="4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95288" y="260648"/>
            <a:ext cx="8424862" cy="648071"/>
          </a:xfrm>
        </p:spPr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375342"/>
              </p:ext>
            </p:extLst>
          </p:nvPr>
        </p:nvGraphicFramePr>
        <p:xfrm>
          <a:off x="1619672" y="4365104"/>
          <a:ext cx="6910744" cy="1897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9601">
                  <a:extLst>
                    <a:ext uri="{9D8B030D-6E8A-4147-A177-3AD203B41FA5}">
                      <a16:colId xmlns:a16="http://schemas.microsoft.com/office/drawing/2014/main" val="3360241752"/>
                    </a:ext>
                  </a:extLst>
                </a:gridCol>
                <a:gridCol w="3811143">
                  <a:extLst>
                    <a:ext uri="{9D8B030D-6E8A-4147-A177-3AD203B41FA5}">
                      <a16:colId xmlns:a16="http://schemas.microsoft.com/office/drawing/2014/main" val="1568216725"/>
                    </a:ext>
                  </a:extLst>
                </a:gridCol>
              </a:tblGrid>
              <a:tr h="233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Legale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01858"/>
                  </a:ext>
                </a:extLst>
              </a:tr>
              <a:tr h="178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IV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Rapporti con Servizio PSAL e Tecnologia industriale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824143"/>
                  </a:ext>
                </a:extLst>
              </a:tr>
              <a:tr h="178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IV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Radioprotezione 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670520"/>
                  </a:ext>
                </a:extLst>
              </a:tr>
              <a:tr h="178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IV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Radioprotezione II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60435"/>
                  </a:ext>
                </a:extLst>
              </a:tr>
              <a:tr h="178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Medicina del Lavoro IV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Fisiologia e biomeccanica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700567"/>
                  </a:ext>
                </a:extLst>
              </a:tr>
              <a:tr h="178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Medicina del Lavoro IV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Radioprotezione III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700227"/>
                  </a:ext>
                </a:extLst>
              </a:tr>
              <a:tr h="178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Medicina del Lavoro IV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Radioprotezione IV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346907"/>
                  </a:ext>
                </a:extLst>
              </a:tr>
              <a:tr h="178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IV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Radioprotezione V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6389"/>
                  </a:ext>
                </a:extLst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835321"/>
              </p:ext>
            </p:extLst>
          </p:nvPr>
        </p:nvGraphicFramePr>
        <p:xfrm>
          <a:off x="1621696" y="1072904"/>
          <a:ext cx="7054760" cy="2828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4195">
                  <a:extLst>
                    <a:ext uri="{9D8B030D-6E8A-4147-A177-3AD203B41FA5}">
                      <a16:colId xmlns:a16="http://schemas.microsoft.com/office/drawing/2014/main" val="2981498552"/>
                    </a:ext>
                  </a:extLst>
                </a:gridCol>
                <a:gridCol w="3890565">
                  <a:extLst>
                    <a:ext uri="{9D8B030D-6E8A-4147-A177-3AD203B41FA5}">
                      <a16:colId xmlns:a16="http://schemas.microsoft.com/office/drawing/2014/main" val="32778193"/>
                    </a:ext>
                  </a:extLst>
                </a:gridCol>
              </a:tblGrid>
              <a:tr h="228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Audiologia e Foniatria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393749"/>
                  </a:ext>
                </a:extLst>
              </a:tr>
              <a:tr h="228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Malattie </a:t>
                      </a:r>
                      <a:r>
                        <a:rPr lang="it-IT" sz="1400" dirty="0" err="1">
                          <a:effectLst/>
                        </a:rPr>
                        <a:t>App</a:t>
                      </a:r>
                      <a:r>
                        <a:rPr lang="it-IT" sz="1400" dirty="0">
                          <a:effectLst/>
                        </a:rPr>
                        <a:t> Cardiovascolare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724085"/>
                  </a:ext>
                </a:extLst>
              </a:tr>
              <a:tr h="228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Malattie Cutanee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812177"/>
                  </a:ext>
                </a:extLst>
              </a:tr>
              <a:tr h="228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Malattie </a:t>
                      </a:r>
                      <a:r>
                        <a:rPr lang="it-IT" sz="1400" dirty="0" err="1">
                          <a:effectLst/>
                        </a:rPr>
                        <a:t>App</a:t>
                      </a:r>
                      <a:r>
                        <a:rPr lang="it-IT" sz="1400" dirty="0">
                          <a:effectLst/>
                        </a:rPr>
                        <a:t> Locomotore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402636"/>
                  </a:ext>
                </a:extLst>
              </a:tr>
              <a:tr h="228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Malattie </a:t>
                      </a:r>
                      <a:r>
                        <a:rPr lang="it-IT" sz="1400" dirty="0" err="1">
                          <a:effectLst/>
                        </a:rPr>
                        <a:t>App</a:t>
                      </a:r>
                      <a:r>
                        <a:rPr lang="it-IT" sz="1400" dirty="0">
                          <a:effectLst/>
                        </a:rPr>
                        <a:t> Respiratorio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76303"/>
                  </a:ext>
                </a:extLst>
              </a:tr>
              <a:tr h="174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Medicina del Lavoro III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Sorveglianza sanitaria e MP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585854"/>
                  </a:ext>
                </a:extLst>
              </a:tr>
              <a:tr h="174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Medicina del Lavoro III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Sorveglianza sanitaria e MP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064480"/>
                  </a:ext>
                </a:extLst>
              </a:tr>
              <a:tr h="174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III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Approfondimenti di epidemiologia e metodi di valutazione dell'esposizione ambientale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949695"/>
                  </a:ext>
                </a:extLst>
              </a:tr>
              <a:tr h="174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Medicina del Lavoro III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Recupero funzionale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13197"/>
                  </a:ext>
                </a:extLst>
              </a:tr>
              <a:tr h="174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Medicina del Lavoro III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Centro protesi INAIL e reinserimento lavorativo del disabile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420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894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Rete formativa della Scuola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b="1" dirty="0"/>
              <a:t>Strutture di sede: </a:t>
            </a:r>
          </a:p>
          <a:p>
            <a:r>
              <a:rPr lang="it-IT" dirty="0"/>
              <a:t>IRCCS AZIENDA OSPEDALIERO-UNIVERSITARIA – Medicina del Lavoro </a:t>
            </a:r>
          </a:p>
          <a:p>
            <a:r>
              <a:rPr lang="it-IT" dirty="0"/>
              <a:t> </a:t>
            </a:r>
          </a:p>
          <a:p>
            <a:r>
              <a:rPr lang="it-IT" b="1" dirty="0"/>
              <a:t>Strutture collegate: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ISTITUTO ORTOPEDICO RIZZOLI - Medicina del Lavoro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AZIENDA USL IMOLA - Servizio Protezione Prevenzione - Medico competente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AZIENDA USL DELLA ROMAGNA - Sovrastruttura della Prevenzione e sicurezza e della Sorveglianza sanitaria (</a:t>
            </a:r>
            <a:r>
              <a:rPr lang="it-IT" dirty="0" err="1"/>
              <a:t>Prev</a:t>
            </a:r>
            <a:r>
              <a:rPr lang="it-IT" dirty="0"/>
              <a:t>. </a:t>
            </a:r>
            <a:r>
              <a:rPr lang="it-IT" dirty="0" err="1"/>
              <a:t>Sicur</a:t>
            </a:r>
            <a:r>
              <a:rPr lang="it-IT" dirty="0"/>
              <a:t>. Ambienti Lavoro Ravenna, </a:t>
            </a:r>
            <a:r>
              <a:rPr lang="it-IT" dirty="0" err="1"/>
              <a:t>Sorv</a:t>
            </a:r>
            <a:r>
              <a:rPr lang="it-IT" dirty="0"/>
              <a:t>. </a:t>
            </a:r>
            <a:r>
              <a:rPr lang="it-IT" dirty="0" err="1"/>
              <a:t>Sanit</a:t>
            </a:r>
            <a:r>
              <a:rPr lang="it-IT" dirty="0"/>
              <a:t>. </a:t>
            </a:r>
            <a:r>
              <a:rPr lang="it-IT" dirty="0" err="1"/>
              <a:t>Promoz</a:t>
            </a:r>
            <a:r>
              <a:rPr lang="it-IT" dirty="0"/>
              <a:t>. Salute Lavoratori)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0246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Rete formativa della Scuola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b="1" dirty="0"/>
              <a:t>Strutture complementari</a:t>
            </a:r>
            <a:r>
              <a:rPr lang="it-IT" dirty="0"/>
              <a:t>:</a:t>
            </a:r>
          </a:p>
          <a:p>
            <a:r>
              <a:rPr lang="it-IT" dirty="0"/>
              <a:t>I.N.A.I.L.</a:t>
            </a:r>
          </a:p>
          <a:p>
            <a:r>
              <a:rPr lang="it-IT" dirty="0"/>
              <a:t>U.O. Prevenzione e sicurezza negli ambienti di lavoro</a:t>
            </a:r>
          </a:p>
          <a:p>
            <a:r>
              <a:rPr lang="it-IT" dirty="0"/>
              <a:t>I.N.A.I.L. Centro Protesi </a:t>
            </a:r>
            <a:r>
              <a:rPr lang="it-IT" dirty="0" err="1"/>
              <a:t>Vigorso</a:t>
            </a:r>
            <a:endParaRPr lang="it-IT" dirty="0"/>
          </a:p>
          <a:p>
            <a:r>
              <a:rPr lang="it-IT" dirty="0"/>
              <a:t>Pneumologia</a:t>
            </a:r>
          </a:p>
          <a:p>
            <a:r>
              <a:rPr lang="it-IT" dirty="0"/>
              <a:t>Medicina Generale</a:t>
            </a:r>
          </a:p>
          <a:p>
            <a:r>
              <a:rPr lang="it-IT" dirty="0"/>
              <a:t>Oculistica </a:t>
            </a:r>
          </a:p>
          <a:p>
            <a:r>
              <a:rPr lang="it-IT" dirty="0"/>
              <a:t>Otorinolaringoiatria</a:t>
            </a:r>
          </a:p>
          <a:p>
            <a:r>
              <a:rPr lang="it-IT" dirty="0"/>
              <a:t>Ortopedia</a:t>
            </a:r>
          </a:p>
          <a:p>
            <a:r>
              <a:rPr lang="it-IT" dirty="0"/>
              <a:t>Recupero e riabilitazione funzionale</a:t>
            </a:r>
          </a:p>
          <a:p>
            <a:r>
              <a:rPr lang="it-IT" dirty="0"/>
              <a:t>Radiologia</a:t>
            </a:r>
          </a:p>
          <a:p>
            <a:r>
              <a:rPr lang="it-IT" dirty="0"/>
              <a:t>Sorveglianza Sanitaria e promozione salute dei lavoratori (Ferrovie dello Stato)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6871C53B-A856-5B75-AE47-4E583D4415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Tirocinio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B5240C-6677-421F-6D0F-53FA6070DB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it-IT" dirty="0"/>
              <a:t>UO Medicina Interna</a:t>
            </a:r>
          </a:p>
          <a:p>
            <a:pPr marL="285750" indent="-285750">
              <a:buFontTx/>
              <a:buChar char="-"/>
            </a:pPr>
            <a:r>
              <a:rPr lang="it-IT" dirty="0"/>
              <a:t>UO Pneumologia</a:t>
            </a:r>
          </a:p>
          <a:p>
            <a:pPr marL="285750" indent="-285750">
              <a:buFontTx/>
              <a:buChar char="-"/>
            </a:pPr>
            <a:r>
              <a:rPr lang="it-IT" dirty="0"/>
              <a:t>UO Dermatologia</a:t>
            </a:r>
          </a:p>
          <a:p>
            <a:pPr marL="285750" indent="-285750">
              <a:buFontTx/>
              <a:buChar char="-"/>
            </a:pPr>
            <a:r>
              <a:rPr lang="it-IT" dirty="0"/>
              <a:t>UO Cardiologia</a:t>
            </a:r>
          </a:p>
          <a:p>
            <a:pPr marL="285750" indent="-285750">
              <a:buFontTx/>
              <a:buChar char="-"/>
            </a:pPr>
            <a:r>
              <a:rPr lang="it-IT" dirty="0"/>
              <a:t>PS Ortopedico</a:t>
            </a:r>
          </a:p>
          <a:p>
            <a:pPr marL="285750" indent="-285750">
              <a:buFontTx/>
              <a:buChar char="-"/>
            </a:pPr>
            <a:r>
              <a:rPr lang="it-IT" dirty="0"/>
              <a:t>PS Generale</a:t>
            </a:r>
          </a:p>
          <a:p>
            <a:pPr marL="285750" indent="-285750">
              <a:buFontTx/>
              <a:buChar char="-"/>
            </a:pPr>
            <a:r>
              <a:rPr lang="it-IT" dirty="0"/>
              <a:t>UO Otorinolaringoiatria</a:t>
            </a:r>
          </a:p>
          <a:p>
            <a:pPr marL="285750" indent="-285750">
              <a:buFontTx/>
              <a:buChar char="-"/>
            </a:pPr>
            <a:r>
              <a:rPr lang="it-IT" dirty="0"/>
              <a:t>UO Oftalmologia</a:t>
            </a:r>
          </a:p>
          <a:p>
            <a:pPr marL="285750" indent="-285750">
              <a:buFontTx/>
              <a:buChar char="-"/>
            </a:pPr>
            <a:r>
              <a:rPr lang="it-IT" dirty="0"/>
              <a:t>Sorveglianza Sanitaria (Ferrovie dello Stato, Medici competenti sul territorio iscritti SIML o ANMA)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0783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82628BC-6F1D-4F16-90AC-9385A01D74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Sbocchi occupazionali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6D2ED6-765D-4E1A-B2CB-C673060D59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fontAlgn="base"/>
            <a:r>
              <a:rPr lang="it-IT" dirty="0"/>
              <a:t>Lo specialista in Medicina del Lavoro può svolgere la sua attività presso:</a:t>
            </a:r>
          </a:p>
          <a:p>
            <a:pPr fontAlgn="base"/>
            <a:endParaRPr lang="it-IT" dirty="0"/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it-IT" dirty="0"/>
              <a:t>Aziende pubbliche e private, in qualità di medico competente libero professionista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it-IT" dirty="0"/>
              <a:t>Aziende sanitarie locali, presso il Dipartimento di Prevenzione, in qualità di UPG nel Servizio di Prevenzione e Sicurezza nei Luoghi di Lavoro (SPSAL)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it-IT" dirty="0"/>
              <a:t>Strutture ospedaliere, in qualità di medico competente</a:t>
            </a:r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it-IT" dirty="0"/>
              <a:t>Attività di formatore nel settore salute e sicurezza dei lavoratori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873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1115616" y="2348880"/>
            <a:ext cx="6912768" cy="432370"/>
          </a:xfrm>
        </p:spPr>
        <p:txBody>
          <a:bodyPr/>
          <a:lstStyle/>
          <a:p>
            <a:r>
              <a:rPr lang="it-IT" dirty="0"/>
              <a:t>Paolo Boffetta</a:t>
            </a:r>
          </a:p>
          <a:p>
            <a:r>
              <a:rPr lang="it-IT" dirty="0"/>
              <a:t>Carlotta Zunarelli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Dipartimento di Scienze Mediche e Chirurgiche (DIMEC)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sz="1600" dirty="0">
                <a:hlinkClick r:id="rId2"/>
              </a:rPr>
              <a:t>paolo.boffetta@unibo.it</a:t>
            </a:r>
            <a:endParaRPr lang="it-IT" sz="1600" dirty="0"/>
          </a:p>
          <a:p>
            <a:r>
              <a:rPr lang="it-IT" sz="1600" dirty="0"/>
              <a:t>carlotta.zunarelli2@unibo.it</a:t>
            </a:r>
          </a:p>
        </p:txBody>
      </p:sp>
    </p:spTree>
    <p:extLst>
      <p:ext uri="{BB962C8B-B14F-4D97-AF65-F5344CB8AC3E}">
        <p14:creationId xmlns:p14="http://schemas.microsoft.com/office/powerpoint/2010/main" val="2254969360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587</Words>
  <Application>Microsoft Office PowerPoint</Application>
  <PresentationFormat>On-screen Show (4:3)</PresentationFormat>
  <Paragraphs>144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COPERTINA</vt:lpstr>
      <vt:lpstr>DIAPOSITIVE</vt:lpstr>
      <vt:lpstr>CHIUSURA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Paolo Boffetta</cp:lastModifiedBy>
  <cp:revision>75</cp:revision>
  <dcterms:created xsi:type="dcterms:W3CDTF">2017-11-13T10:11:35Z</dcterms:created>
  <dcterms:modified xsi:type="dcterms:W3CDTF">2025-05-21T03:41:54Z</dcterms:modified>
</cp:coreProperties>
</file>